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6858000" cy="9144000"/>
  <p:embeddedFontLst>
    <p:embeddedFont>
      <p:font typeface="Ralew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D369CF8-C494-4AFF-980A-8AB4A814099D}">
  <a:tblStyle styleId="{DD369CF8-C494-4AFF-980A-8AB4A81409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4.xml"/><Relationship Id="rId41" Type="http://schemas.openxmlformats.org/officeDocument/2006/relationships/font" Target="fonts/Lato-bold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aleway-bold.fntdata"/><Relationship Id="rId12" Type="http://schemas.openxmlformats.org/officeDocument/2006/relationships/slide" Target="slides/slide6.xml"/><Relationship Id="rId34" Type="http://schemas.openxmlformats.org/officeDocument/2006/relationships/font" Target="fonts/Raleway-regular.fntdata"/><Relationship Id="rId15" Type="http://schemas.openxmlformats.org/officeDocument/2006/relationships/slide" Target="slides/slide9.xml"/><Relationship Id="rId37" Type="http://schemas.openxmlformats.org/officeDocument/2006/relationships/font" Target="fonts/Raleway-boldItalic.fntdata"/><Relationship Id="rId14" Type="http://schemas.openxmlformats.org/officeDocument/2006/relationships/slide" Target="slides/slide8.xml"/><Relationship Id="rId36" Type="http://schemas.openxmlformats.org/officeDocument/2006/relationships/font" Target="fonts/Raleway-italic.fntdata"/><Relationship Id="rId17" Type="http://schemas.openxmlformats.org/officeDocument/2006/relationships/slide" Target="slides/slide11.xml"/><Relationship Id="rId39" Type="http://schemas.openxmlformats.org/officeDocument/2006/relationships/font" Target="fonts/Lato-bold.fntdata"/><Relationship Id="rId16" Type="http://schemas.openxmlformats.org/officeDocument/2006/relationships/slide" Target="slides/slide10.xml"/><Relationship Id="rId38" Type="http://schemas.openxmlformats.org/officeDocument/2006/relationships/font" Target="fonts/Lato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2.png>
</file>

<file path=ppt/media/image3.png>
</file>

<file path=ppt/media/image5.png>
</file>

<file path=ppt/media/image6.gif>
</file>

<file path=ppt/media/image7.pn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5fc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5fc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497d011a1b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497d011a1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497d011a1b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497d011a1b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497d011a1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3497d011a1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497d011a1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497d011a1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497d011a1b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497d011a1b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4ae6c1115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4ae6c1115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97d011a1b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497d011a1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497d011a1b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497d011a1b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497d011a1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497d011a1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497d011a1b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497d011a1b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75fce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75fc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497d011a1b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497d011a1b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4ae6c11154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4ae6c11154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497d011a1b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497d011a1b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497d011a1b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497d011a1b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4ae6c11154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4ae6c11154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497d011a1b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497d011a1b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497d011a1b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497d011a1b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c6f75fce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c6f75fce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497d011a1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497d011a1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97d011a1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97d011a1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ae6c111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4ae6c111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497d011a1b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497d011a1b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497d011a1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497d011a1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4ae6c1115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4ae6c1115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97d011a1b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97d011a1b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11.gif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7950" y="1291025"/>
            <a:ext cx="82713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I: VIRTUALIZATION TO CONTAINERIZATION TRANSITION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7952" y="43880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TALHA</a:t>
            </a:r>
            <a:endParaRPr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7940" y="26758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Docker &amp; Containerization Workshop</a:t>
            </a:r>
            <a:endParaRPr b="1"/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Containerization Technical Foundation</a:t>
            </a:r>
            <a:endParaRPr/>
          </a:p>
        </p:txBody>
      </p:sp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729450" y="1853850"/>
            <a:ext cx="7688700" cy="290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Linux Kernel Features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Namespaces: Process isolation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Control Groups (cgroups): Resource limitations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UnionFS: Layered file systems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Container Advantages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Startup time: &lt;1s vs 30-60s for VMs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Resource footprint: 10-100MB vs 1-10GB for VMs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Higher density: 10-100x more instances per host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86725" y="128047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VM vs Container Comparison</a:t>
            </a:r>
            <a:endParaRPr/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62" name="Google Shape;162;p23"/>
          <p:cNvGraphicFramePr/>
          <p:nvPr/>
        </p:nvGraphicFramePr>
        <p:xfrm>
          <a:off x="914325" y="18156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{DD369CF8-C494-4AFF-980A-8AB4A814099D}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Characteristic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Virtual Machines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Containers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Virtualization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Hardware-level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OS-level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Guest OS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Required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Not required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Isolation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Complete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Process-level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Size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GBs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MBs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Boot time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Minutes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Seconds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Performance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Overhead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Near-native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Portability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Limited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Lato"/>
                          <a:ea typeface="Lato"/>
                          <a:cs typeface="Lato"/>
                          <a:sym typeface="Lato"/>
                        </a:rPr>
                        <a:t>High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OCI Standards</a:t>
            </a:r>
            <a:endParaRPr/>
          </a:p>
        </p:txBody>
      </p:sp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729450" y="1902800"/>
            <a:ext cx="76887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Open Container Initiative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Industry standards for container formats and runtimes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Runtime Specification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Image Specification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Distribution Specification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Benefits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Interoperability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Vendor neutrality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Innovation acceleration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69" name="Google Shape;16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586300" y="2896288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Ecosystem Architecture</a:t>
            </a:r>
            <a:endParaRPr/>
          </a:p>
        </p:txBody>
      </p:sp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586300" y="34784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Docker Platform Overview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Client-server architecture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Components working together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Extensible plugin system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76" name="Google Shape;17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4050" y="490500"/>
            <a:ext cx="6719950" cy="221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Foundational Components</a:t>
            </a:r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729450" y="2078875"/>
            <a:ext cx="4050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Engine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daemon (dockerd)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containerd (container supervisor)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runc (container runtime)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Client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Command-line interface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REST API communication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85" name="Google Shape;185;p26"/>
          <p:cNvSpPr txBox="1"/>
          <p:nvPr>
            <p:ph idx="1" type="body"/>
          </p:nvPr>
        </p:nvSpPr>
        <p:spPr>
          <a:xfrm>
            <a:off x="4948125" y="2078875"/>
            <a:ext cx="3411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Registry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 Hub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Private registries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 distribution system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7"/>
          <p:cNvPicPr preferRelativeResize="0"/>
          <p:nvPr/>
        </p:nvPicPr>
        <p:blipFill rotWithShape="1">
          <a:blip r:embed="rId3">
            <a:alphaModFix/>
          </a:blip>
          <a:srcRect b="0" l="0" r="0" t="16984"/>
          <a:stretch/>
        </p:blipFill>
        <p:spPr>
          <a:xfrm>
            <a:off x="1474050" y="0"/>
            <a:ext cx="619590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Technical Concepts</a:t>
            </a:r>
            <a:endParaRPr/>
          </a:p>
        </p:txBody>
      </p:sp>
      <p:pic>
        <p:nvPicPr>
          <p:cNvPr id="196" name="Google Shape;1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8"/>
          <p:cNvSpPr txBox="1"/>
          <p:nvPr>
            <p:ph idx="1" type="body"/>
          </p:nvPr>
        </p:nvSpPr>
        <p:spPr>
          <a:xfrm>
            <a:off x="729450" y="2078875"/>
            <a:ext cx="4050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Images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Read-only templates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Layered file system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 once, run anywhere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Containers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Running instances of images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Isolated processes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Stateful execution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98" name="Google Shape;198;p28"/>
          <p:cNvSpPr txBox="1"/>
          <p:nvPr>
            <p:ph idx="1" type="body"/>
          </p:nvPr>
        </p:nvSpPr>
        <p:spPr>
          <a:xfrm>
            <a:off x="4948125" y="2078875"/>
            <a:ext cx="3411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Docker's Copy-on-Write Strategy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layers shared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Only modified files stored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Efficient storage utilization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Isolation and Security</a:t>
            </a:r>
            <a:endParaRPr/>
          </a:p>
        </p:txBody>
      </p:sp>
      <p:sp>
        <p:nvSpPr>
          <p:cNvPr id="204" name="Google Shape;204;p29"/>
          <p:cNvSpPr txBox="1"/>
          <p:nvPr>
            <p:ph idx="1" type="body"/>
          </p:nvPr>
        </p:nvSpPr>
        <p:spPr>
          <a:xfrm>
            <a:off x="729450" y="2078875"/>
            <a:ext cx="7688700" cy="29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Isolation Boundaries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Process namespace isolation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Network namespace isolation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Mount namespace isolation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Security Considerations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Kernel sharing implications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Capability restrictions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User namespace mapping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05" name="Google Shape;2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Kubernetes Container Runtime Interface</a:t>
            </a:r>
            <a:endParaRPr/>
          </a:p>
        </p:txBody>
      </p:sp>
      <p:sp>
        <p:nvSpPr>
          <p:cNvPr id="211" name="Google Shape;211;p30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CRI Architecture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Standard interface for container runtimes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Abstraction layer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Runtime-agnostic orchestration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Supported Runtimes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containerd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CRI-O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Docker (via dockershim, deprecated)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12" name="Google Shape;21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p30"/>
          <p:cNvPicPr preferRelativeResize="0"/>
          <p:nvPr/>
        </p:nvPicPr>
        <p:blipFill rotWithShape="1">
          <a:blip r:embed="rId4">
            <a:alphaModFix/>
          </a:blip>
          <a:srcRect b="12342" l="18643" r="20863" t="0"/>
          <a:stretch/>
        </p:blipFill>
        <p:spPr>
          <a:xfrm>
            <a:off x="6963863" y="716550"/>
            <a:ext cx="1966199" cy="213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Enterprise Adoption Case Study</a:t>
            </a:r>
            <a:endParaRPr/>
          </a:p>
        </p:txBody>
      </p:sp>
      <p:sp>
        <p:nvSpPr>
          <p:cNvPr id="219" name="Google Shape;219;p31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Financial Services Sector Transformation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Large bank modernization project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Legacy systems to microservices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Security and compliance considerations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Business Drivers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Time-to-market acceleration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Development agility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Infrastructure efficiency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Cost reduction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20" name="Google Shape;22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Objectives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Understand the fundamental differences between VMs and containers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Identify the technical and business advantages of containerization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Recognize Docker's architecture and core components</a:t>
            </a:r>
            <a:endParaRPr sz="1500"/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Containerization Impact Metrics</a:t>
            </a:r>
            <a:endParaRPr/>
          </a:p>
        </p:txBody>
      </p:sp>
      <p:sp>
        <p:nvSpPr>
          <p:cNvPr id="226" name="Google Shape;226;p32"/>
          <p:cNvSpPr txBox="1"/>
          <p:nvPr>
            <p:ph idx="1" type="body"/>
          </p:nvPr>
        </p:nvSpPr>
        <p:spPr>
          <a:xfrm>
            <a:off x="729450" y="2078875"/>
            <a:ext cx="7688700" cy="29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Deployment Frequency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Before: Bi-weekly releases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After: Multiple daily deployments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Utilization &amp; Performance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50-70% reduction in infrastructure costs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Server consolidation ratio: 20:1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Startup time: Minutes to seconds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Consistent environments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27" name="Google Shape;227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375" y="0"/>
            <a:ext cx="77152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Architecture Transformation Journey</a:t>
            </a:r>
            <a:endParaRPr/>
          </a:p>
        </p:txBody>
      </p:sp>
      <p:sp>
        <p:nvSpPr>
          <p:cNvPr id="238" name="Google Shape;238;p3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Transformation Phases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Assessment and planning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Pilot project implementation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Platform establishment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Application modernization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Scaled adoption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39" name="Google Shape;23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Domain-Specific Applications</a:t>
            </a:r>
            <a:endParaRPr/>
          </a:p>
        </p:txBody>
      </p:sp>
      <p:sp>
        <p:nvSpPr>
          <p:cNvPr id="245" name="Google Shape;245;p35"/>
          <p:cNvSpPr txBox="1"/>
          <p:nvPr>
            <p:ph idx="1" type="body"/>
          </p:nvPr>
        </p:nvSpPr>
        <p:spPr>
          <a:xfrm>
            <a:off x="729450" y="2078875"/>
            <a:ext cx="3919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Document Processing Opportunities</a:t>
            </a:r>
            <a:endParaRPr b="1" sz="1500">
              <a:solidFill>
                <a:schemeClr val="dk2"/>
              </a:solidFill>
            </a:endParaRPr>
          </a:p>
          <a:p>
            <a:pPr indent="-304958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86666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OCR pipeline containerization</a:t>
            </a:r>
            <a:endParaRPr sz="1500">
              <a:solidFill>
                <a:schemeClr val="dk2"/>
              </a:solidFill>
            </a:endParaRPr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86666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Scalable document analysis</a:t>
            </a:r>
            <a:endParaRPr sz="1500">
              <a:solidFill>
                <a:schemeClr val="dk2"/>
              </a:solidFill>
            </a:endParaRPr>
          </a:p>
          <a:p>
            <a:pPr indent="-304958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86666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Consistent processing environments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Identity Verification Systems</a:t>
            </a:r>
            <a:endParaRPr b="1" sz="1500">
              <a:solidFill>
                <a:schemeClr val="dk2"/>
              </a:solidFill>
            </a:endParaRPr>
          </a:p>
          <a:p>
            <a:pPr indent="-316706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Modular verification components</a:t>
            </a:r>
            <a:endParaRPr sz="1500">
              <a:solidFill>
                <a:schemeClr val="dk2"/>
              </a:solidFill>
            </a:endParaRPr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Scalable authentication services</a:t>
            </a:r>
            <a:endParaRPr sz="1500">
              <a:solidFill>
                <a:schemeClr val="dk2"/>
              </a:solidFill>
            </a:endParaRPr>
          </a:p>
          <a:p>
            <a:pPr indent="-316706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Secure data processing pipelines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46" name="Google Shape;24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5"/>
          <p:cNvSpPr txBox="1"/>
          <p:nvPr>
            <p:ph idx="1" type="body"/>
          </p:nvPr>
        </p:nvSpPr>
        <p:spPr>
          <a:xfrm>
            <a:off x="4937500" y="2212200"/>
            <a:ext cx="39198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Database Services Strategy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Stateful containers considerations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Data persistence patterns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High-availability configurations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664" y="76200"/>
            <a:ext cx="7736336" cy="506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 Assessment</a:t>
            </a:r>
            <a:endParaRPr/>
          </a:p>
        </p:txBody>
      </p:sp>
      <p:sp>
        <p:nvSpPr>
          <p:cNvPr id="258" name="Google Shape;258;p3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Container vs. VM Resource Utilization Comparison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Exercise objectives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Setup instructions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Measurement methodology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Expected outcomes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59" name="Google Shape;259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</a:t>
            </a:r>
            <a:endParaRPr/>
          </a:p>
        </p:txBody>
      </p:sp>
      <p:sp>
        <p:nvSpPr>
          <p:cNvPr id="265" name="Google Shape;265;p3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Containers provide lightweight, efficient application packaging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Docker ecosystem offers standardized, portable containerization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Containerization enables faster deployments and better resource utilization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Enterprise transformation requires technical and organizational adaptation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Domain-specific applications benefit from containerized architecture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66" name="Google Shape;26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9"/>
          <p:cNvSpPr txBox="1"/>
          <p:nvPr>
            <p:ph type="title"/>
          </p:nvPr>
        </p:nvSpPr>
        <p:spPr>
          <a:xfrm>
            <a:off x="684550" y="1492725"/>
            <a:ext cx="4045200" cy="15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72" name="Google Shape;27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900" y="0"/>
            <a:ext cx="48995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Evolution of Infrastructure Virtualization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Traditional Physical Infrastructure: The Past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One application per server model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Low resource utilization (10-15%)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Slow provisioning times</a:t>
            </a:r>
            <a:endParaRPr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High capital and operational expenses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Traditional Physical Infrastructure Challenges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9450" y="2078875"/>
            <a:ext cx="4050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Hardware Provisioning Challenges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Procurement cycles: Weeks to months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 upfront capital expenditure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Over-provisioning to handle peak loads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Resource Inefficiency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Typical server utilization: 10-15%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Power, cooling, and space waste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4948125" y="2078875"/>
            <a:ext cx="3411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Operational Complexity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Physical maintenance requirements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Hardware lifecycle management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2200" y="-499825"/>
            <a:ext cx="9144000" cy="682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Machine Architecture</a:t>
            </a:r>
            <a:endParaRPr/>
          </a:p>
        </p:txBody>
      </p:sp>
      <p:sp>
        <p:nvSpPr>
          <p:cNvPr id="123" name="Google Shape;123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Virtual Machine Concept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Hardware-level virtualization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Full OS per VM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Hypervisor layer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8"/>
          <p:cNvPicPr preferRelativeResize="0"/>
          <p:nvPr/>
        </p:nvPicPr>
        <p:blipFill rotWithShape="1">
          <a:blip r:embed="rId4">
            <a:alphaModFix/>
          </a:blip>
          <a:srcRect b="0" l="52414" r="0" t="0"/>
          <a:stretch/>
        </p:blipFill>
        <p:spPr>
          <a:xfrm>
            <a:off x="5356700" y="586825"/>
            <a:ext cx="3729476" cy="3205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Virtual Machine Deep Dive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729450" y="2078875"/>
            <a:ext cx="4050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Hypervisor Types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1: Bare metal (ESXi, Hyper-V, KVM)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Type 2: Hosted (VirtualBox, VMware Workstation)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Isolation Mechanism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Hardware-level isolation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Complete environment separation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4948125" y="2078875"/>
            <a:ext cx="3411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Resource Requirements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Full OS per VM (1-2GB minimum RAM)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Duplicated OS kernels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Storage overhead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59113" cy="513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Containerization Breakthrough</a:t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Container Concept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Application-level virtualization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Shared OS kernel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Lightweight packaging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 rotWithShape="1">
          <a:blip r:embed="rId4">
            <a:alphaModFix/>
          </a:blip>
          <a:srcRect b="0" l="0" r="50303" t="1690"/>
          <a:stretch/>
        </p:blipFill>
        <p:spPr>
          <a:xfrm>
            <a:off x="5401350" y="648250"/>
            <a:ext cx="3933300" cy="318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